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6" r:id="rId6"/>
    <p:sldId id="263" r:id="rId7"/>
    <p:sldId id="267" r:id="rId8"/>
    <p:sldId id="259" r:id="rId9"/>
    <p:sldId id="260" r:id="rId10"/>
    <p:sldId id="258" r:id="rId11"/>
    <p:sldId id="268" r:id="rId12"/>
    <p:sldId id="269" r:id="rId13"/>
    <p:sldId id="270" r:id="rId14"/>
    <p:sldId id="271" r:id="rId15"/>
    <p:sldId id="272" r:id="rId16"/>
    <p:sldId id="261" r:id="rId17"/>
    <p:sldId id="262" r:id="rId18"/>
    <p:sldId id="273" r:id="rId1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00"/>
    <a:srgbClr val="0C2A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tt Toliver" userId="d634a147-8a1b-4365-b8c2-86148973e7ef" providerId="ADAL" clId="{BBBCC435-D135-4E4B-A7C5-E7166AAEE4B6}"/>
    <pc:docChg chg="modSld">
      <pc:chgData name="Brett Toliver" userId="d634a147-8a1b-4365-b8c2-86148973e7ef" providerId="ADAL" clId="{BBBCC435-D135-4E4B-A7C5-E7166AAEE4B6}" dt="2024-08-07T21:01:34.910" v="75" actId="20577"/>
      <pc:docMkLst>
        <pc:docMk/>
      </pc:docMkLst>
      <pc:sldChg chg="modSp">
        <pc:chgData name="Brett Toliver" userId="d634a147-8a1b-4365-b8c2-86148973e7ef" providerId="ADAL" clId="{BBBCC435-D135-4E4B-A7C5-E7166AAEE4B6}" dt="2024-08-07T21:01:34.910" v="75" actId="20577"/>
        <pc:sldMkLst>
          <pc:docMk/>
          <pc:sldMk cId="3994304757" sldId="269"/>
        </pc:sldMkLst>
        <pc:spChg chg="mod">
          <ac:chgData name="Brett Toliver" userId="d634a147-8a1b-4365-b8c2-86148973e7ef" providerId="ADAL" clId="{BBBCC435-D135-4E4B-A7C5-E7166AAEE4B6}" dt="2024-08-07T21:01:34.910" v="75" actId="20577"/>
          <ac:spMkLst>
            <pc:docMk/>
            <pc:sldMk cId="3994304757" sldId="269"/>
            <ac:spMk id="6" creationId="{00000000-0000-0000-0000-000000000000}"/>
          </ac:spMkLst>
        </pc:spChg>
      </pc:sldChg>
      <pc:sldChg chg="modSp">
        <pc:chgData name="Brett Toliver" userId="d634a147-8a1b-4365-b8c2-86148973e7ef" providerId="ADAL" clId="{BBBCC435-D135-4E4B-A7C5-E7166AAEE4B6}" dt="2024-08-07T19:57:48.781" v="10" actId="20577"/>
        <pc:sldMkLst>
          <pc:docMk/>
          <pc:sldMk cId="2825935623" sldId="271"/>
        </pc:sldMkLst>
        <pc:spChg chg="mod">
          <ac:chgData name="Brett Toliver" userId="d634a147-8a1b-4365-b8c2-86148973e7ef" providerId="ADAL" clId="{BBBCC435-D135-4E4B-A7C5-E7166AAEE4B6}" dt="2024-08-07T19:57:48.781" v="10" actId="20577"/>
          <ac:spMkLst>
            <pc:docMk/>
            <pc:sldMk cId="2825935623" sldId="271"/>
            <ac:spMk id="4" creationId="{00000000-0000-0000-0000-000000000000}"/>
          </ac:spMkLst>
        </pc:spChg>
      </pc:sldChg>
      <pc:sldChg chg="modSp">
        <pc:chgData name="Brett Toliver" userId="d634a147-8a1b-4365-b8c2-86148973e7ef" providerId="ADAL" clId="{BBBCC435-D135-4E4B-A7C5-E7166AAEE4B6}" dt="2024-08-07T20:59:30.911" v="73" actId="20577"/>
        <pc:sldMkLst>
          <pc:docMk/>
          <pc:sldMk cId="70348755" sldId="272"/>
        </pc:sldMkLst>
        <pc:spChg chg="mod">
          <ac:chgData name="Brett Toliver" userId="d634a147-8a1b-4365-b8c2-86148973e7ef" providerId="ADAL" clId="{BBBCC435-D135-4E4B-A7C5-E7166AAEE4B6}" dt="2024-08-07T20:59:30.911" v="73" actId="20577"/>
          <ac:spMkLst>
            <pc:docMk/>
            <pc:sldMk cId="70348755" sldId="272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B31CDEB5-FAD2-4E33-9E11-CA479063961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3BC38D0-A671-4F87-9324-DA6DD7A0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33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FFF66A4-AB57-4DEF-86B9-01EA2C3FE62B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FCD902D-5DC0-4CE7-BFA6-7F0D982DE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731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57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7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206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16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242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22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41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92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8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25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11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61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46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4006DEE8-8BCD-4166-8955-11F0E4B0B7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15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9D26E490-2CED-4A47-B31A-82D459F3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47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48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15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84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69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44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92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88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2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747B34E-4C47-46EE-9161-9BD665925E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37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8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BBC3AD1-47C8-453E-A92D-B9F6E177D2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EEF6FF8-DFEA-43CA-949C-06149B3C50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8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F4469DE3-A272-42A3-8010-66BE6CA435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980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C861E1D9-1704-433B-B627-F18E8B3274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2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9E7FCC-4011-4BBD-AEB1-D4D25DB643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42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8A639558-A2A9-4EE6-9B45-0721B2A4F2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5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14F373B-7D28-43AA-A122-770CF22FAD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37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5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49" r:id="rId6"/>
    <p:sldLayoutId id="2147483665" r:id="rId7"/>
    <p:sldLayoutId id="2147483666" r:id="rId8"/>
    <p:sldLayoutId id="2147483667" r:id="rId9"/>
    <p:sldLayoutId id="2147483668" r:id="rId10"/>
    <p:sldLayoutId id="2147483650" r:id="rId11"/>
    <p:sldLayoutId id="2147483651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  <p:sldLayoutId id="2147483658" r:id="rId19"/>
    <p:sldLayoutId id="2147483659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ocktonusd.net/Page/10028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36873" y="314037"/>
            <a:ext cx="4562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850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0312" y="775702"/>
            <a:ext cx="81544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2024-2025 </a:t>
            </a:r>
          </a:p>
          <a:p>
            <a:pPr algn="ctr"/>
            <a:r>
              <a:rPr lang="en-US" sz="4000" b="1" dirty="0"/>
              <a:t>Title I </a:t>
            </a:r>
          </a:p>
          <a:p>
            <a:pPr algn="ctr"/>
            <a:r>
              <a:rPr lang="en-US" sz="4000" b="1" dirty="0"/>
              <a:t>Parent Meeting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312" y="3682652"/>
            <a:ext cx="8404965" cy="20621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A.A. Stagg High School</a:t>
            </a: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August 20, 2024</a:t>
            </a:r>
            <a:endParaRPr lang="en-US" sz="32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494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850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57243"/>
            <a:ext cx="9557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8500"/>
                </a:solidFill>
              </a:rPr>
              <a:t>SCHOOL PLAN FOR STUDENT ACHIEVEMENT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5781" y="1265129"/>
            <a:ext cx="871811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solidFill>
                  <a:srgbClr val="FF8500"/>
                </a:solidFill>
              </a:rPr>
              <a:t>Annually evaluate the program goals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Comprehensive Needs Assessment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Review of School Performance Data</a:t>
            </a:r>
          </a:p>
          <a:p>
            <a:endParaRPr lang="en-US" altLang="en-US" sz="2400" dirty="0">
              <a:solidFill>
                <a:schemeClr val="bg1"/>
              </a:solidFill>
            </a:endParaRPr>
          </a:p>
          <a:p>
            <a:r>
              <a:rPr lang="en-US" altLang="en-US" sz="2400" dirty="0">
                <a:solidFill>
                  <a:srgbClr val="FF8500"/>
                </a:solidFill>
              </a:rPr>
              <a:t>Goals and strategies to address student academic needs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Description of core and supplemental programs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Description of instructional strategies and interventions to assist struggling students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Professional needs and activities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Parent involvement strategies and activities </a:t>
            </a:r>
          </a:p>
          <a:p>
            <a:endParaRPr lang="en-US" altLang="en-US" sz="2400" dirty="0">
              <a:solidFill>
                <a:schemeClr val="bg1"/>
              </a:solidFill>
            </a:endParaRPr>
          </a:p>
          <a:p>
            <a:r>
              <a:rPr lang="en-US" altLang="en-US" sz="2400" dirty="0">
                <a:solidFill>
                  <a:srgbClr val="FF8500"/>
                </a:solidFill>
              </a:rPr>
              <a:t>Alignment of Fiscal Resources with strategies</a:t>
            </a:r>
          </a:p>
          <a:p>
            <a:endParaRPr lang="en-US" altLang="en-US" sz="2000" dirty="0">
              <a:solidFill>
                <a:srgbClr val="FF8500"/>
              </a:solidFill>
            </a:endParaRPr>
          </a:p>
          <a:p>
            <a:r>
              <a:rPr lang="en-US" altLang="en-US" sz="2400" dirty="0">
                <a:solidFill>
                  <a:srgbClr val="FF8500"/>
                </a:solidFill>
              </a:rPr>
              <a:t>Available electronically: </a:t>
            </a:r>
            <a:r>
              <a:rPr lang="en-US" altLang="en-US" sz="2400" dirty="0">
                <a:hlinkClick r:id="rId3"/>
              </a:rPr>
              <a:t>https://www.stocktonusd.net/Page/10028</a:t>
            </a:r>
            <a:endParaRPr lang="en-US" altLang="en-US" sz="2600" dirty="0">
              <a:solidFill>
                <a:srgbClr val="FF85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70093" y="726510"/>
            <a:ext cx="23674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altLang="en-US" b="1" dirty="0">
                <a:solidFill>
                  <a:srgbClr val="FF0000"/>
                </a:solidFill>
              </a:rPr>
              <a:t>SPSAs </a:t>
            </a:r>
          </a:p>
          <a:p>
            <a:pPr algn="ctr" fontAlgn="auto"/>
            <a:r>
              <a:rPr lang="en-US" altLang="en-US" b="1" dirty="0">
                <a:solidFill>
                  <a:srgbClr val="FF0000"/>
                </a:solidFill>
              </a:rPr>
              <a:t>FOUR Required Actions:</a:t>
            </a:r>
          </a:p>
          <a:p>
            <a:pPr marL="285750" indent="-285750" fontAlgn="auto">
              <a:buClrTx/>
              <a:buFont typeface="Arial" panose="020B0604020202020204" pitchFamily="34" charset="0"/>
              <a:buChar char="•"/>
            </a:pPr>
            <a:r>
              <a:rPr lang="en-US" altLang="en-US" b="1" dirty="0"/>
              <a:t>The SPSA </a:t>
            </a:r>
            <a:r>
              <a:rPr lang="en-US" altLang="en-US" b="1" u="sng" dirty="0"/>
              <a:t>must</a:t>
            </a:r>
            <a:r>
              <a:rPr lang="en-US" altLang="en-US" b="1" dirty="0"/>
              <a:t> be meaningfully developed with parent input.</a:t>
            </a:r>
          </a:p>
          <a:p>
            <a:pPr marL="285750" indent="-285750" fontAlgn="auto">
              <a:buClrTx/>
              <a:buFont typeface="Arial" panose="020B0604020202020204" pitchFamily="34" charset="0"/>
              <a:buChar char="•"/>
            </a:pPr>
            <a:r>
              <a:rPr lang="en-US" altLang="en-US" b="1" dirty="0"/>
              <a:t>The SPSA </a:t>
            </a:r>
            <a:r>
              <a:rPr lang="en-US" altLang="en-US" b="1" u="sng" dirty="0"/>
              <a:t>must</a:t>
            </a:r>
            <a:r>
              <a:rPr lang="en-US" altLang="en-US" b="1" dirty="0"/>
              <a:t> be shared with ELAC, with opportunity for ELAC recommendations </a:t>
            </a:r>
          </a:p>
          <a:p>
            <a:pPr marL="285750" indent="-285750" fontAlgn="auto">
              <a:buClrTx/>
              <a:buFont typeface="Arial" panose="020B0604020202020204" pitchFamily="34" charset="0"/>
              <a:buChar char="•"/>
            </a:pPr>
            <a:r>
              <a:rPr lang="en-US" altLang="en-US" b="1" dirty="0"/>
              <a:t>The SPSA </a:t>
            </a:r>
            <a:r>
              <a:rPr lang="en-US" altLang="en-US" b="1" u="sng" dirty="0"/>
              <a:t>must</a:t>
            </a:r>
            <a:r>
              <a:rPr lang="en-US" altLang="en-US" b="1" dirty="0"/>
              <a:t> be approved by the School Site Council.</a:t>
            </a:r>
          </a:p>
          <a:p>
            <a:pPr marL="285750" indent="-285750" fontAlgn="auto">
              <a:buClrTx/>
              <a:buFont typeface="Arial" panose="020B0604020202020204" pitchFamily="34" charset="0"/>
              <a:buChar char="•"/>
            </a:pPr>
            <a:r>
              <a:rPr lang="en-US" altLang="en-US" b="1" dirty="0"/>
              <a:t>The SPSA </a:t>
            </a:r>
            <a:r>
              <a:rPr lang="en-US" altLang="en-US" b="1" u="sng" dirty="0"/>
              <a:t>must</a:t>
            </a:r>
            <a:r>
              <a:rPr lang="en-US" altLang="en-US" b="1" dirty="0"/>
              <a:t> be approved by the district’s governing board.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44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TITLE I FUNDING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4504" y="1421870"/>
            <a:ext cx="93694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600" dirty="0"/>
              <a:t>Schools are allocated funds based upon the percentage of students receiving free or reduced lunch.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600" dirty="0"/>
              <a:t>Schools are ranked according to this percentage and receive a per pupil allocation.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600" dirty="0"/>
              <a:t>One percent of the school’s total Title I budget is for parent involvement activities.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2600" dirty="0"/>
          </a:p>
          <a:p>
            <a:endParaRPr lang="en-US" altLang="en-US" sz="2600" dirty="0"/>
          </a:p>
          <a:p>
            <a:pPr algn="ctr"/>
            <a:r>
              <a:rPr lang="en-US" sz="2600" b="1" dirty="0"/>
              <a:t>Total Title I Allocation: </a:t>
            </a:r>
            <a:r>
              <a:rPr lang="en-US" sz="2600" b="1" i="1" dirty="0"/>
              <a:t>$</a:t>
            </a:r>
            <a:r>
              <a:rPr lang="en-US" sz="2600" b="1" i="1" dirty="0">
                <a:solidFill>
                  <a:schemeClr val="accent2">
                    <a:lumMod val="50000"/>
                  </a:schemeClr>
                </a:solidFill>
              </a:rPr>
              <a:t>644,495 </a:t>
            </a:r>
            <a:r>
              <a:rPr lang="en-US" sz="2600" b="1" i="1" u="sng" dirty="0">
                <a:solidFill>
                  <a:schemeClr val="accent2">
                    <a:lumMod val="50000"/>
                  </a:schemeClr>
                </a:solidFill>
              </a:rPr>
              <a:t>AND</a:t>
            </a:r>
            <a:r>
              <a:rPr lang="en-US" sz="2600" b="1" i="1" dirty="0">
                <a:solidFill>
                  <a:schemeClr val="accent2">
                    <a:lumMod val="50000"/>
                  </a:schemeClr>
                </a:solidFill>
              </a:rPr>
              <a:t> Title 1 Parent $9,864</a:t>
            </a:r>
            <a:endParaRPr lang="en-US" sz="2600" b="1" i="1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2593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OUR SPSA STRATEGIES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8203" y="1421870"/>
            <a:ext cx="427137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600" dirty="0"/>
              <a:t>Goal 1</a:t>
            </a:r>
          </a:p>
          <a:p>
            <a:r>
              <a:rPr lang="en-US" altLang="en-US" sz="2600" dirty="0"/>
              <a:t>Student Achievement</a:t>
            </a:r>
          </a:p>
          <a:p>
            <a:r>
              <a:rPr lang="en-US" dirty="0">
                <a:solidFill>
                  <a:srgbClr val="002060"/>
                </a:solidFill>
              </a:rPr>
              <a:t>Graduation SMART Goal: </a:t>
            </a:r>
          </a:p>
          <a:p>
            <a:r>
              <a:rPr lang="en-US" dirty="0">
                <a:solidFill>
                  <a:srgbClr val="002060"/>
                </a:solidFill>
              </a:rPr>
              <a:t>By the end of the 2024-2025 school year, the Graduation Rate will increase by 5% to remain in the Green on the CA Dashboard </a:t>
            </a:r>
          </a:p>
          <a:p>
            <a:r>
              <a:rPr lang="en-US" dirty="0">
                <a:solidFill>
                  <a:srgbClr val="002060"/>
                </a:solidFill>
              </a:rPr>
              <a:t>College/Career SMART Goal: </a:t>
            </a:r>
          </a:p>
          <a:p>
            <a:r>
              <a:rPr lang="en-US" dirty="0">
                <a:solidFill>
                  <a:srgbClr val="002060"/>
                </a:solidFill>
              </a:rPr>
              <a:t>By the end of the 2024-2025 school year, the College/Career Readiness Rate will increase by 10% to move into the Medium on the CA Dashboard. </a:t>
            </a:r>
            <a:endParaRPr lang="en-US" sz="26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64476" y="1421870"/>
            <a:ext cx="575988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600" dirty="0"/>
              <a:t>Goal 2: Safe and Healthy Learning Environments:</a:t>
            </a:r>
          </a:p>
          <a:p>
            <a:r>
              <a:rPr lang="en-US" altLang="en-US" sz="2600" dirty="0">
                <a:solidFill>
                  <a:srgbClr val="002060"/>
                </a:solidFill>
              </a:rPr>
              <a:t>Provide equitable and healthy learning environments that enhance the social-emotional and academic learning for all students utilizing a Multi-</a:t>
            </a:r>
          </a:p>
          <a:p>
            <a:r>
              <a:rPr lang="en-US" altLang="en-US" sz="2600" dirty="0">
                <a:solidFill>
                  <a:srgbClr val="002060"/>
                </a:solidFill>
              </a:rPr>
              <a:t>Tiered System of Supports (MTSS).</a:t>
            </a:r>
            <a:endParaRPr lang="en-US" sz="4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0307" y="4231380"/>
            <a:ext cx="406101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600" dirty="0"/>
              <a:t>Goal 3</a:t>
            </a:r>
          </a:p>
          <a:p>
            <a:r>
              <a:rPr lang="en-US" altLang="en-US" sz="2600" dirty="0"/>
              <a:t>Meaningful Partnerships</a:t>
            </a:r>
          </a:p>
          <a:p>
            <a:r>
              <a:rPr lang="en-US" sz="1600" dirty="0">
                <a:solidFill>
                  <a:srgbClr val="002060"/>
                </a:solidFill>
              </a:rPr>
              <a:t>Create a culture of inclusion and collaboration with families and community stakeholders that builds meaningful partnerships focused on</a:t>
            </a:r>
          </a:p>
          <a:p>
            <a:r>
              <a:rPr lang="en-US" sz="1600" dirty="0">
                <a:solidFill>
                  <a:srgbClr val="002060"/>
                </a:solidFill>
              </a:rPr>
              <a:t>increasing student engagement and family and community participation in support of developing leadership at all levels</a:t>
            </a:r>
            <a:r>
              <a:rPr lang="en-US" sz="26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348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65962" y="5073040"/>
            <a:ext cx="48726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PARENT AND FAMILY </a:t>
            </a:r>
          </a:p>
          <a:p>
            <a:r>
              <a:rPr lang="en-US" sz="4000" b="1" dirty="0">
                <a:solidFill>
                  <a:schemeClr val="bg1"/>
                </a:solidFill>
              </a:rPr>
              <a:t>ENGAGEMENT POLICY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5445" y="519996"/>
            <a:ext cx="908191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600" dirty="0"/>
              <a:t>Every Title I school, in collaboration with parents, must prepare a site-level parental and family engagement policy.</a:t>
            </a:r>
          </a:p>
          <a:p>
            <a:endParaRPr lang="en-US" altLang="en-US" sz="26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600" dirty="0"/>
              <a:t>The Policy describes how the school will involve parents in a meaningful, ongoing, and timely way.</a:t>
            </a:r>
          </a:p>
          <a:p>
            <a:endParaRPr lang="en-US" altLang="en-US" sz="26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600" dirty="0"/>
              <a:t>The Policy also describes how parents will be involved in the planning, review, and improvement of the school’s Title I program and activities.</a:t>
            </a:r>
          </a:p>
        </p:txBody>
      </p:sp>
    </p:spTree>
    <p:extLst>
      <p:ext uri="{BB962C8B-B14F-4D97-AF65-F5344CB8AC3E}">
        <p14:creationId xmlns:p14="http://schemas.microsoft.com/office/powerpoint/2010/main" val="748415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850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9329" y="5451412"/>
            <a:ext cx="64901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SCHOOL – PARENT COMPACT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550" y="720413"/>
            <a:ext cx="805478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600" dirty="0">
                <a:solidFill>
                  <a:schemeClr val="bg1"/>
                </a:solidFill>
              </a:rPr>
              <a:t>The Compact describes how the school and parents share the responsibility for student achievement</a:t>
            </a:r>
          </a:p>
          <a:p>
            <a:endParaRPr lang="en-US" altLang="en-US" sz="26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600" dirty="0">
                <a:solidFill>
                  <a:schemeClr val="bg1"/>
                </a:solidFill>
              </a:rPr>
              <a:t>It is developed in collaboration among parents, teachers, and students.</a:t>
            </a:r>
          </a:p>
          <a:p>
            <a:endParaRPr lang="en-US" altLang="en-US" sz="26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600" dirty="0">
                <a:solidFill>
                  <a:schemeClr val="bg1"/>
                </a:solidFill>
              </a:rPr>
              <a:t>The Compact is distributed annually with the Title I Parent and Family Engagement Policy</a:t>
            </a:r>
          </a:p>
        </p:txBody>
      </p:sp>
    </p:spTree>
    <p:extLst>
      <p:ext uri="{BB962C8B-B14F-4D97-AF65-F5344CB8AC3E}">
        <p14:creationId xmlns:p14="http://schemas.microsoft.com/office/powerpoint/2010/main" val="3392128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QUESTIONS?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62816" y="1736052"/>
            <a:ext cx="790392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600" dirty="0">
              <a:solidFill>
                <a:srgbClr val="FF0000"/>
              </a:solidFill>
            </a:endParaRPr>
          </a:p>
          <a:p>
            <a:pPr algn="ctr"/>
            <a:r>
              <a:rPr lang="en-US" sz="2600" dirty="0">
                <a:solidFill>
                  <a:schemeClr val="accent2">
                    <a:lumMod val="50000"/>
                  </a:schemeClr>
                </a:solidFill>
              </a:rPr>
              <a:t>Brett Toliver</a:t>
            </a:r>
          </a:p>
          <a:p>
            <a:pPr algn="ctr"/>
            <a:endParaRPr lang="en-US" sz="2600" dirty="0">
              <a:solidFill>
                <a:srgbClr val="FF0000"/>
              </a:solidFill>
            </a:endParaRPr>
          </a:p>
          <a:p>
            <a:pPr algn="ctr"/>
            <a:r>
              <a:rPr lang="en-US" sz="2600" dirty="0">
                <a:solidFill>
                  <a:schemeClr val="accent2">
                    <a:lumMod val="50000"/>
                  </a:schemeClr>
                </a:solidFill>
              </a:rPr>
              <a:t>(209) 933-7445</a:t>
            </a:r>
          </a:p>
          <a:p>
            <a:pPr algn="ctr"/>
            <a:endParaRPr lang="en-US" sz="26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2600" dirty="0">
                <a:solidFill>
                  <a:schemeClr val="accent2">
                    <a:lumMod val="50000"/>
                  </a:schemeClr>
                </a:solidFill>
              </a:rPr>
              <a:t>https://www.stocktonusd.net/Stagg</a:t>
            </a:r>
          </a:p>
        </p:txBody>
      </p:sp>
    </p:spTree>
    <p:extLst>
      <p:ext uri="{BB962C8B-B14F-4D97-AF65-F5344CB8AC3E}">
        <p14:creationId xmlns:p14="http://schemas.microsoft.com/office/powerpoint/2010/main" val="337949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729" y="864296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AGENDA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7030" y="1572182"/>
            <a:ext cx="9369468" cy="5088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600" dirty="0"/>
              <a:t>Title I Program Overview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600" dirty="0"/>
              <a:t>Parent rights under Title I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600" dirty="0"/>
              <a:t>Parent involvement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600" dirty="0"/>
              <a:t>School achievement data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600" dirty="0"/>
              <a:t>School Plan for Student Achievement (SPSA)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600" dirty="0"/>
              <a:t>Title I Funding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600" dirty="0"/>
              <a:t>Title I Parental &amp; Family Engagement Policy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600" dirty="0"/>
              <a:t>School-Parent Compact</a:t>
            </a:r>
          </a:p>
        </p:txBody>
      </p:sp>
    </p:spTree>
    <p:extLst>
      <p:ext uri="{BB962C8B-B14F-4D97-AF65-F5344CB8AC3E}">
        <p14:creationId xmlns:p14="http://schemas.microsoft.com/office/powerpoint/2010/main" val="313396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490691" y="247925"/>
            <a:ext cx="7001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C2A52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5781" y="438411"/>
            <a:ext cx="913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WHAT IS TITLE I?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5781" y="3609584"/>
            <a:ext cx="913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GOALS OF TITLE 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5781" y="1265129"/>
            <a:ext cx="93068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 I provides additional academic support and learning opportunities for students.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program is intended to help ensure that all students meet the California Common Core State Standards.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417" y="4317470"/>
            <a:ext cx="93068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bg1"/>
                </a:solidFill>
              </a:rPr>
              <a:t>Increase academic achievement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bg1"/>
                </a:solidFill>
              </a:rPr>
              <a:t>Provide direct instructional support to students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bg1"/>
                </a:solidFill>
              </a:rPr>
              <a:t>Provide professional development to teachers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bg1"/>
                </a:solidFill>
              </a:rPr>
              <a:t>Promote parent education and involvement</a:t>
            </a:r>
          </a:p>
        </p:txBody>
      </p:sp>
    </p:spTree>
    <p:extLst>
      <p:ext uri="{BB962C8B-B14F-4D97-AF65-F5344CB8AC3E}">
        <p14:creationId xmlns:p14="http://schemas.microsoft.com/office/powerpoint/2010/main" val="103238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729" y="864296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PARENT RIGHTS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7030" y="1947963"/>
            <a:ext cx="93694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600" dirty="0"/>
              <a:t>Ask for meetings and trainings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altLang="en-US" sz="26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600" dirty="0"/>
              <a:t>Review the school’s achievement data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altLang="en-US" sz="26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600" dirty="0"/>
              <a:t>Review the parent involvement plan and activities included in the School Plan for Student Achievement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altLang="en-US" sz="26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600" dirty="0"/>
              <a:t>Review and modify the school’s Title I Parental &amp; Family Engagement Policy and School-Parent Compact</a:t>
            </a:r>
          </a:p>
        </p:txBody>
      </p:sp>
    </p:spTree>
    <p:extLst>
      <p:ext uri="{BB962C8B-B14F-4D97-AF65-F5344CB8AC3E}">
        <p14:creationId xmlns:p14="http://schemas.microsoft.com/office/powerpoint/2010/main" val="3222179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850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729" y="864296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PARENT INVOLVEMENT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7030" y="1947963"/>
            <a:ext cx="755319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600" dirty="0">
                <a:solidFill>
                  <a:schemeClr val="bg1"/>
                </a:solidFill>
              </a:rPr>
              <a:t>The School Site Council (SSC) provides parents with an opportunity to be involved in the academic program of the school.</a:t>
            </a:r>
          </a:p>
          <a:p>
            <a:endParaRPr lang="en-US" altLang="en-US" sz="2600" dirty="0">
              <a:solidFill>
                <a:schemeClr val="bg1"/>
              </a:solidFill>
            </a:endParaRPr>
          </a:p>
          <a:p>
            <a:r>
              <a:rPr lang="en-US" altLang="en-US" sz="2600" dirty="0">
                <a:solidFill>
                  <a:schemeClr val="bg1"/>
                </a:solidFill>
              </a:rPr>
              <a:t>The SSC develops, monitors, and evaluates the School Plan for Student Achievement to implement programs and services that support students.</a:t>
            </a:r>
          </a:p>
          <a:p>
            <a:endParaRPr lang="en-US" altLang="en-US" sz="2600" dirty="0">
              <a:solidFill>
                <a:schemeClr val="bg1"/>
              </a:solidFill>
            </a:endParaRPr>
          </a:p>
          <a:p>
            <a:r>
              <a:rPr lang="en-US" altLang="en-US" sz="2600" dirty="0">
                <a:solidFill>
                  <a:schemeClr val="bg1"/>
                </a:solidFill>
              </a:rPr>
              <a:t>Collaboration between (working together) schools and families is essential to increase student achievement.</a:t>
            </a:r>
          </a:p>
        </p:txBody>
      </p:sp>
    </p:spTree>
    <p:extLst>
      <p:ext uri="{BB962C8B-B14F-4D97-AF65-F5344CB8AC3E}">
        <p14:creationId xmlns:p14="http://schemas.microsoft.com/office/powerpoint/2010/main" val="3943286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PARENT INVOLVEMENT AT OUR SCHOOL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4504" y="1421870"/>
            <a:ext cx="936946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600" dirty="0"/>
              <a:t>Parents are involved in the following activities at our site:</a:t>
            </a:r>
          </a:p>
          <a:p>
            <a:endParaRPr lang="en-US" alt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chemeClr val="accent2">
                    <a:lumMod val="50000"/>
                  </a:schemeClr>
                </a:solidFill>
              </a:rPr>
              <a:t>Parent/ Teacher Academic Conferences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chemeClr val="accent2">
                    <a:lumMod val="50000"/>
                  </a:schemeClr>
                </a:solidFill>
              </a:rPr>
              <a:t>FAFSA/Financial Aid Workshops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chemeClr val="accent2">
                    <a:lumMod val="50000"/>
                  </a:schemeClr>
                </a:solidFill>
              </a:rPr>
              <a:t>Parent Coffee Hour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chemeClr val="accent2">
                    <a:lumMod val="50000"/>
                  </a:schemeClr>
                </a:solidFill>
              </a:rPr>
              <a:t>Volunteer opportunities</a:t>
            </a:r>
            <a:r>
              <a:rPr lang="en-US" altLang="en-US" sz="2600" dirty="0">
                <a:solidFill>
                  <a:srgbClr val="FF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06392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1" y="1478071"/>
            <a:ext cx="64383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SCHOOL ACHIEVEMENT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296" y="3343735"/>
            <a:ext cx="28851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Schools analyze the SBAC, ELPAC, and iReady assessment results and review school-wide performance data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12709" y="3482235"/>
            <a:ext cx="2954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dirty="0"/>
              <a:t>The performance data is used to align the curriculum to the state standards to improve instruction.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30016" y="3457183"/>
            <a:ext cx="2880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Schools adjust instructional practices based on the findings of the performance data.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87250" y="5630624"/>
            <a:ext cx="6150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C2A52"/>
                </a:solidFill>
              </a:rPr>
              <a:t>SBAC - </a:t>
            </a:r>
            <a:r>
              <a:rPr lang="en-US" altLang="en-US" dirty="0">
                <a:solidFill>
                  <a:srgbClr val="0C2A52"/>
                </a:solidFill>
              </a:rPr>
              <a:t>Smarter Balanced Assessment Consortium</a:t>
            </a:r>
          </a:p>
          <a:p>
            <a:r>
              <a:rPr lang="en-US" dirty="0">
                <a:solidFill>
                  <a:srgbClr val="0C2A52"/>
                </a:solidFill>
              </a:rPr>
              <a:t>ELPAC - English Language Proficiency Assessments for California</a:t>
            </a:r>
          </a:p>
        </p:txBody>
      </p:sp>
    </p:spTree>
    <p:extLst>
      <p:ext uri="{BB962C8B-B14F-4D97-AF65-F5344CB8AC3E}">
        <p14:creationId xmlns:p14="http://schemas.microsoft.com/office/powerpoint/2010/main" val="3674679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OUR SCHOOL PERFORMANCE 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4504" y="1287244"/>
            <a:ext cx="936946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2600" dirty="0"/>
              <a:t>The following achievement data will be presented: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en-US" alt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2600" dirty="0"/>
              <a:t>Smarter-Balanced Assessment Consortium (SBAC)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/>
              <a:t>English language arts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/>
              <a:t>Mathematics</a:t>
            </a:r>
          </a:p>
          <a:p>
            <a:pPr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altLang="en-US" sz="2600" dirty="0"/>
          </a:p>
          <a:p>
            <a:pPr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2600" dirty="0"/>
              <a:t>English Language Proficiency Assessments for California (ELPAC)</a:t>
            </a:r>
          </a:p>
          <a:p>
            <a:pPr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altLang="en-US" sz="2600" dirty="0"/>
          </a:p>
          <a:p>
            <a:pPr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2600" dirty="0">
                <a:solidFill>
                  <a:schemeClr val="accent2">
                    <a:lumMod val="50000"/>
                  </a:schemeClr>
                </a:solidFill>
              </a:rPr>
              <a:t>College and career readiness assessments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accent2">
                    <a:lumMod val="50000"/>
                  </a:schemeClr>
                </a:solidFill>
              </a:rPr>
              <a:t>PSAT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accent2">
                    <a:lumMod val="50000"/>
                  </a:schemeClr>
                </a:solidFill>
              </a:rPr>
              <a:t>AP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accent2">
                    <a:lumMod val="50000"/>
                  </a:schemeClr>
                </a:solidFill>
              </a:rPr>
              <a:t>ACT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accent2">
                    <a:lumMod val="50000"/>
                  </a:schemeClr>
                </a:solidFill>
              </a:rPr>
              <a:t>SAT</a:t>
            </a:r>
          </a:p>
        </p:txBody>
      </p:sp>
    </p:spTree>
    <p:extLst>
      <p:ext uri="{BB962C8B-B14F-4D97-AF65-F5344CB8AC3E}">
        <p14:creationId xmlns:p14="http://schemas.microsoft.com/office/powerpoint/2010/main" val="2849283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COMPREHENSIVE SCHOOL PROFILE </a:t>
            </a:r>
            <a:r>
              <a:rPr lang="en-US" sz="2600" b="1" dirty="0"/>
              <a:t>(PRELIMINARY)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20" y="1407459"/>
            <a:ext cx="6842928" cy="56656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6637" y="3153407"/>
            <a:ext cx="17291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C2A52"/>
                </a:solidFill>
              </a:rPr>
              <a:t>Hardcopies of our school site’s Comprehensive School Profile have been made available.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3369" y="2951771"/>
            <a:ext cx="20088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8500"/>
                </a:solidFill>
              </a:rPr>
              <a:t>2020-2021 data is preliminary. </a:t>
            </a:r>
          </a:p>
          <a:p>
            <a:endParaRPr lang="en-US" dirty="0">
              <a:solidFill>
                <a:srgbClr val="FF8500"/>
              </a:solidFill>
            </a:endParaRPr>
          </a:p>
          <a:p>
            <a:r>
              <a:rPr lang="en-US" dirty="0">
                <a:solidFill>
                  <a:srgbClr val="FF8500"/>
                </a:solidFill>
              </a:rPr>
              <a:t>Final data is anticipated for Fall/</a:t>
            </a:r>
            <a:r>
              <a:rPr lang="en-US">
                <a:solidFill>
                  <a:srgbClr val="FF8500"/>
                </a:solidFill>
              </a:rPr>
              <a:t>Winter 2024.</a:t>
            </a:r>
            <a:endParaRPr lang="en-US" dirty="0">
              <a:solidFill>
                <a:srgbClr val="FF8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304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dated SUSD Powerpoint Deck" id="{939D9310-6041-43E0-8975-E9160470A4C9}" vid="{FCBF1A65-E312-49C3-816B-BA7FC8EED1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49e1f19-6eae-4e97-828d-1ea037f22a4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470BA0FA1BF04AA4B8658B92FFB7D6" ma:contentTypeVersion="18" ma:contentTypeDescription="Create a new document." ma:contentTypeScope="" ma:versionID="adbde9865132bd730583e73abdbfc263">
  <xsd:schema xmlns:xsd="http://www.w3.org/2001/XMLSchema" xmlns:xs="http://www.w3.org/2001/XMLSchema" xmlns:p="http://schemas.microsoft.com/office/2006/metadata/properties" xmlns:ns3="c49e1f19-6eae-4e97-828d-1ea037f22a47" xmlns:ns4="516087e3-2837-4621-b426-22082678cb4d" targetNamespace="http://schemas.microsoft.com/office/2006/metadata/properties" ma:root="true" ma:fieldsID="78918bd0a1380986c088f30cf33ff068" ns3:_="" ns4:_="">
    <xsd:import namespace="c49e1f19-6eae-4e97-828d-1ea037f22a47"/>
    <xsd:import namespace="516087e3-2837-4621-b426-22082678cb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e1f19-6eae-4e97-828d-1ea037f22a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087e3-2837-4621-b426-22082678cb4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0623DF-BF36-48CA-98EC-BDB16243361C}">
  <ds:schemaRefs>
    <ds:schemaRef ds:uri="http://purl.org/dc/elements/1.1/"/>
    <ds:schemaRef ds:uri="http://purl.org/dc/dcmitype/"/>
    <ds:schemaRef ds:uri="http://schemas.microsoft.com/office/2006/metadata/properties"/>
    <ds:schemaRef ds:uri="516087e3-2837-4621-b426-22082678cb4d"/>
    <ds:schemaRef ds:uri="http://www.w3.org/XML/1998/namespace"/>
    <ds:schemaRef ds:uri="http://schemas.microsoft.com/office/2006/documentManagement/types"/>
    <ds:schemaRef ds:uri="http://purl.org/dc/terms/"/>
    <ds:schemaRef ds:uri="c49e1f19-6eae-4e97-828d-1ea037f22a47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B1D72BC-5CEB-4E99-AA93-2A4A958B0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1680F9-61B4-4852-A329-53B66B5392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e1f19-6eae-4e97-828d-1ea037f22a47"/>
    <ds:schemaRef ds:uri="516087e3-2837-4621-b426-22082678cb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Updated SUSD Powerpoint Deck</Template>
  <TotalTime>192</TotalTime>
  <Words>908</Words>
  <Application>Microsoft Office PowerPoint</Application>
  <PresentationFormat>Widescreen</PresentationFormat>
  <Paragraphs>158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Stockton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Ashworth</dc:creator>
  <cp:lastModifiedBy>Brett Toliver</cp:lastModifiedBy>
  <cp:revision>30</cp:revision>
  <cp:lastPrinted>2019-07-25T19:20:36Z</cp:lastPrinted>
  <dcterms:created xsi:type="dcterms:W3CDTF">2019-07-22T22:39:01Z</dcterms:created>
  <dcterms:modified xsi:type="dcterms:W3CDTF">2024-08-07T21:01:38Z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0x010100E8470BA0FA1BF04AA4B8658B92FFB7D6</vt:lpwstr>
  </property>
</Properties>
</file>